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61" r:id="rId3"/>
    <p:sldId id="267" r:id="rId4"/>
    <p:sldId id="269" r:id="rId5"/>
    <p:sldId id="270" r:id="rId6"/>
    <p:sldId id="271" r:id="rId7"/>
    <p:sldId id="274" r:id="rId8"/>
    <p:sldId id="275" r:id="rId9"/>
    <p:sldId id="276" r:id="rId10"/>
    <p:sldId id="277" r:id="rId11"/>
    <p:sldId id="291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5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FD66-4D39-42B6-A208-4F0D36FD1144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1AD0-5769-47AE-A861-7436D14A9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99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1AD0-5769-47AE-A861-7436D14A92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15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1AD0-5769-47AE-A861-7436D14A92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15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maharashtra.gov.in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620000" cy="1752600"/>
          </a:xfrm>
        </p:spPr>
        <p:txBody>
          <a:bodyPr/>
          <a:lstStyle/>
          <a:p>
            <a:r>
              <a:rPr lang="en-US" dirty="0" err="1" smtClean="0"/>
              <a:t>महाराष्ट्र</a:t>
            </a:r>
            <a:r>
              <a:rPr lang="en-US" dirty="0" smtClean="0"/>
              <a:t> </a:t>
            </a:r>
            <a:r>
              <a:rPr lang="en-US" dirty="0" err="1" smtClean="0"/>
              <a:t>शासन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नोंदणी</a:t>
            </a:r>
            <a:r>
              <a:rPr lang="en-US" dirty="0" smtClean="0"/>
              <a:t> व </a:t>
            </a:r>
            <a:r>
              <a:rPr lang="en-US" dirty="0" err="1" smtClean="0"/>
              <a:t>मुद्रांक</a:t>
            </a:r>
            <a:r>
              <a:rPr lang="en-US" dirty="0" smtClean="0"/>
              <a:t> </a:t>
            </a:r>
            <a:r>
              <a:rPr lang="en-US" dirty="0" err="1" smtClean="0"/>
              <a:t>विभाग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763000" cy="19050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सह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दुय्यम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निबंधक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वर्ग-1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सातारा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क्र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sz="36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ता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जि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सातारा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100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दिवसांची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कार्यालयीन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सुधारणा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विशेष</a:t>
            </a:r>
            <a:r>
              <a:rPr lang="en-U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मोहिम</a:t>
            </a:r>
            <a:endParaRPr lang="en-US" sz="36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6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4800" b="1" u="sng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अंतिम</a:t>
            </a:r>
            <a:r>
              <a:rPr lang="en-US" sz="4800" b="1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मुल्यमापन</a:t>
            </a:r>
            <a:r>
              <a:rPr lang="en-US" sz="4800" b="1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कार्यपध्दती</a:t>
            </a:r>
            <a:endParaRPr lang="en-US" sz="3600" u="sng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 descr="C:\Documents and Settings\Admin\My Documents\Downloads\IMG-20230725-WA0018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752600"/>
          <a:ext cx="1219200" cy="1122363"/>
        </p:xfrm>
        <a:graphic>
          <a:graphicData uri="http://schemas.openxmlformats.org/presentationml/2006/ole">
            <p:oleObj spid="_x0000_s1036" r:id="rId6" imgW="1914286" imgH="2085714" progId="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83555"/>
            <a:ext cx="838200" cy="115689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9060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3434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नीटनेटकी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प्रसन्न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ठेवण्यासाठी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स्वच्छतागृहाची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कार्यालयाच्या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आजुबाजुच्या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परिसराची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याबाबत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कार्यवाही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28600"/>
            <a:ext cx="37337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कार्यालय</a:t>
            </a:r>
            <a:r>
              <a:rPr lang="en-US" dirty="0" smtClean="0"/>
              <a:t> </a:t>
            </a:r>
            <a:r>
              <a:rPr lang="en-US" dirty="0" err="1" smtClean="0"/>
              <a:t>रचना</a:t>
            </a:r>
            <a:endParaRPr lang="en-US" dirty="0"/>
          </a:p>
        </p:txBody>
      </p:sp>
      <p:pic>
        <p:nvPicPr>
          <p:cNvPr id="12" name="Picture 11" descr="WhatsApp Image 2025-04-28 at 9.51.10 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2895600" cy="2743200"/>
          </a:xfrm>
          <a:prstGeom prst="rect">
            <a:avLst/>
          </a:prstGeom>
        </p:spPr>
      </p:pic>
      <p:pic>
        <p:nvPicPr>
          <p:cNvPr id="13" name="Picture 12" descr="WhatsApp Image 2025-04-28 at 9.51.13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905000"/>
            <a:ext cx="3048000" cy="2540000"/>
          </a:xfrm>
          <a:prstGeom prst="rect">
            <a:avLst/>
          </a:prstGeom>
        </p:spPr>
      </p:pic>
      <p:pic>
        <p:nvPicPr>
          <p:cNvPr id="15" name="Picture 14" descr="WhatsApp Image 2025-04-28 at 9.51.13 AM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343400"/>
            <a:ext cx="4045674" cy="2286000"/>
          </a:xfrm>
          <a:prstGeom prst="rect">
            <a:avLst/>
          </a:prstGeom>
        </p:spPr>
      </p:pic>
      <p:pic>
        <p:nvPicPr>
          <p:cNvPr id="16" name="Picture 15" descr="WhatsApp Image 2025-04-28 at 9.51.14 A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685800"/>
            <a:ext cx="2729653" cy="2362200"/>
          </a:xfrm>
          <a:prstGeom prst="rect">
            <a:avLst/>
          </a:prstGeom>
        </p:spPr>
      </p:pic>
      <p:pic>
        <p:nvPicPr>
          <p:cNvPr id="17" name="Picture 16" descr="WhatsApp Image 2025-04-28 at 10.09.46 A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114800"/>
            <a:ext cx="2895600" cy="259362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91000" cy="609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I. </a:t>
            </a:r>
            <a:r>
              <a:rPr lang="en-US" sz="2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निंदणीकरण</a:t>
            </a:r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वर्गीकरण</a:t>
            </a:r>
            <a:r>
              <a: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</a:t>
            </a: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marL="514350" indent="-514350" algn="just">
              <a:buFontTx/>
              <a:buChar char="-"/>
            </a:pP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अ,ब,क,ड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पध्दतीने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वर्गीकृत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रचनाबध्द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indent="-514350" algn="just">
              <a:buFontTx/>
              <a:buChar char="-"/>
            </a:pP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ii.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मुदतबाह्य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नष्ट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</a:p>
          <a:p>
            <a:pPr marL="514350" indent="-514350" algn="just">
              <a:buNone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तक्त्यातील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मुदतबाह्य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नष्ट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000" b="1" dirty="0" smtClean="0">
                <a:latin typeface="Algerian" pitchFamily="82" charset="0"/>
              </a:rPr>
              <a:t>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908665"/>
          <a:ext cx="8610600" cy="30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33"/>
                <a:gridCol w="2312106"/>
                <a:gridCol w="956733"/>
                <a:gridCol w="1514828"/>
              </a:tblGrid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अभिलेख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वर्ष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खंड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पाने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मुल्यांकन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28366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8613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सुची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क्र.2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8598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शोध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4645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मासिक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विवरणपत्रके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15897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संकी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र्ण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नस्ती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65118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0262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एकूण</a:t>
                      </a:r>
                      <a:endParaRPr lang="en-US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114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131237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iv.जड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संग्रह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नोंदवही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अदयावतीकरण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667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None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संग्रहाबाबत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झालेले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नोंदवहीमध्ये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नोंदीचे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अदयावतीकरण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निवारण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पोर्टलवरील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ZERO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करणे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कार्यालयाकडील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CRM व PG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पोर्टलवरील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कालमर्यादेत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CRM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RTI /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अपील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प्रकरणे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कार्यवाही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  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कायद्यांतर्गत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अर्ज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मुदतीत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1143000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4(इ)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अभ्यागत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भेटीचे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नियोजन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भेटीच्या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वेळांबाबत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प्रसिध्दी</a:t>
            </a:r>
            <a:endParaRPr lang="en-US" sz="2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648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200000"/>
              </a:lnSpc>
              <a:buNone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4(ई)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लोकशाही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दिनाचे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आयोजन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त्यामधील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तक्रारींचे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निराकरण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जानेवारी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2025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एप्रील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2025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कालावधीत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लोकशाही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दिनामध्ये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कोणतीही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सोई-सुविधा</a:t>
            </a:r>
            <a:endParaRPr lang="en-US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724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खालीलप्रमाणे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नागरिकांसाठी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उपलब्ध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सुसज्ज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बैठक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व्यवस्था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पिण्याचे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पाणी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प्रसाधनगृह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अभ्यागत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कक्ष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हिरकणी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कक्ष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स्वतं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विवाह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हॉल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जेष्ठ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नागरीक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दिव्यांग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सैनिक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यांच्या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दस्त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नोंदणीस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प्रथम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प्राधान्य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66800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en-US" sz="4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कामकाजात</a:t>
            </a:r>
            <a:r>
              <a:rPr lang="en-US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सुधारणा</a:t>
            </a:r>
            <a:endParaRPr lang="en-US" sz="4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28956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ऑफिस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कार्यालयाच्या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कामकाजाकरीता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ऑफिस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प्रणालीचा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वापर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सुरू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असून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दस्त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विवाह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2.0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स्कॅनिंग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सर्च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मुल्यांकन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पेमेंट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फायलिंग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रजिस्ट्रेशन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इत्यादी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ऑनलाईन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कार्यन्वित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असून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त्याद्वारे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चालू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क्षेत्रीय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कार्यालयांना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endParaRPr lang="en-US" sz="5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4953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विशेष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मोहिमेंअतर्गत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वर्ग-1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तथा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जिल्हाधिकारी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सातारा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वेळोवेळी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देऊन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आढावा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विभागामार्फत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71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वसुलीचे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उद्दिष्ठ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त्यानुसार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100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दिवसांच्या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कृती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आराखडयातील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7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कलमी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कार्यक्रमांतर्गत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वर्ग-1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तथा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जिल्हाधिकारी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सातारा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देऊन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इष्टांकपुर्ती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करण्याकरीता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कामकाजाचा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आढावा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घेवून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मार्गदर्शन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त्यानुसार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मार्च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अखेर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54.48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(76.74%)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शासनजमा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आर्थिक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औदयोगिक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गुंतवणुकीस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28956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विभागाकडील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सामुहिक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योजने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नवीन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उदयोग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घटकांना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अधिनियम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क्र.मुद्रांक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- 2019/अनौ.स.क्र.23/ प्र.क्र.328 /म-1 (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धोरण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- 20/9/2019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शुल्कात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माफी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14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विभागाविषयी</a:t>
            </a:r>
            <a: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थोडक्यात</a:t>
            </a:r>
            <a:endParaRPr lang="en-US" sz="5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6752"/>
            <a:ext cx="7772400" cy="49530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 हा जनतेस नोंदणी अधिनियमानुसार, दस्त नोंद‌णीची सेवा देणारा तसेच मुद्रांक अधिनियमाची अंमलबजावणी कुरुन महसूल संकलन करणारा विभाग आहे. दस्त नोंदणीची सेवा व महसूल संक</a:t>
            </a:r>
            <a:r>
              <a:rPr lang="en-US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लन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या दोन्ही क्षेत्रांमध्ये सर्वोत्कृष्ट कामगिरी करणारा विभाग अशी या विभागाची जनमानसात ओळख आहे.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जनतेशी संबंधीत सर्व कामकाज विहित पध्दतीने, विहित मार्गाने, निश्चित कालमर्यादेत व पारदर्शकरित्या पार पाडण्यासाठी अद्यावत तंत्रज्ञानाचा प्रभावी वापर करण्यामध्ये हा विभाग अग्रेसर आहे.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विभागामार्फत खालीलप्रमाणे सेवा देण्याची बांधिलकी सूचित करण्यात आलेली आहे.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सुलभ व तत्पर लोकसेवा.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ठराविक कालमर्यादेत कार्यपुर्ती.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पारदर्शक कार्यप्रणाली.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सर्वांना सौजन्याची व समान वागणूक.</a:t>
            </a:r>
            <a:endParaRPr lang="hi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133600"/>
            <a:ext cx="386715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905000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9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प्रशिक्षण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सेवाविषयक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कृत्रिम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बुध्दिमत्ता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तंत्रज्ञानाचा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वापर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6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05800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भारत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सरकारद्वारे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-Got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Karmyogi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मोहिमेंअतर्गत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यांना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ज्ञान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कौशल्य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कार्यक्षमता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वृध्दिंगत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करण्यासाठी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किमान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कोर्सेस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पुर्ण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करण्याचे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आदेश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केलेप्रमाणे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/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यांनी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सदरचे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प्रशिक्षण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यशस्वीरित्या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पुर्ण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7772400" cy="457200"/>
          </a:xfrm>
        </p:spPr>
        <p:txBody>
          <a:bodyPr>
            <a:noAutofit/>
          </a:bodyPr>
          <a:lstStyle/>
          <a:p>
            <a:pPr marL="457200" indent="-457200" algn="just">
              <a:buNone/>
            </a:pPr>
            <a:r>
              <a:rPr lang="en-US" sz="2200" b="1" dirty="0" smtClean="0">
                <a:latin typeface="Algerian" pitchFamily="82" charset="0"/>
              </a:rPr>
              <a:t>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45" b="21555"/>
          <a:stretch/>
        </p:blipFill>
        <p:spPr>
          <a:xfrm>
            <a:off x="990600" y="990600"/>
            <a:ext cx="6874934" cy="3200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14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विभागाविषयी</a:t>
            </a:r>
            <a: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थोडक्यात</a:t>
            </a:r>
            <a:endParaRPr lang="en-US" sz="5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893"/>
            <a:ext cx="8382000" cy="4953000"/>
          </a:xfrm>
        </p:spPr>
        <p:txBody>
          <a:bodyPr>
            <a:noAutofit/>
          </a:bodyPr>
          <a:lstStyle/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लोकाभिमुख बैठक व्यवस्था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प्रसन्न कार्यालयीन वातावरण</a:t>
            </a:r>
          </a:p>
          <a:p>
            <a:pPr algn="just"/>
            <a:r>
              <a:rPr lang="hi-IN" sz="2400" b="1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ध्येय (व्हिजन) :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 हा जनतेस नोंदणी अधिनियमानुसार, दस्त नोंदणीची सेवा देणारा तसेच मुद्रांक अधिनियमाची अंमलबजावणी करुन महसूल संकलन करणारा विभाग आहे. दस्त नोंदणीची सेवा व महसूल संकलन या दोन्ही क्षेत्रांमध्ये सर्वोत्कृष्ट कामगिरी करणारा विभाग अशी या विभागाची जनमानसात ओळख निर्माण व्हावी, हे या विभागाचे ध्येय (व्हिजन) आहे.</a:t>
            </a:r>
          </a:p>
          <a:p>
            <a:pPr algn="just"/>
            <a:r>
              <a:rPr lang="hi-IN" sz="2400" b="1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लक्ष्य (मिशन) :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उपरोक्त ध्येय साध्य करण्याच्या दृष्टीने, जनतेशी संबंधित सर्व कामकाज विहित पध्दतीने, विहित मार्गाने, निश्चित कालमर्यादेत व पारदर्शकरित्या पार पाडणे आणि त्याकरिता कामकाजामध्ये अद्ययावत तंत्रज्ञानाचा प्रभावी वापर करणे हे या विभागाचे लक्ष्य (मिशन) आहे.</a:t>
            </a:r>
            <a:endParaRPr lang="hi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295399"/>
          </a:xfrm>
        </p:spPr>
        <p:txBody>
          <a:bodyPr>
            <a:normAutofit fontScale="90000"/>
          </a:bodyPr>
          <a:lstStyle/>
          <a:p>
            <a:r>
              <a:rPr smtClean="0">
                <a:latin typeface="Algerian" pitchFamily="82" charset="0"/>
              </a:rPr>
              <a:t>1. संकेतस्थळ</a:t>
            </a:r>
            <a:br>
              <a:rPr smtClean="0">
                <a:latin typeface="Algerian" pitchFamily="82" charset="0"/>
              </a:rPr>
            </a:br>
            <a:r>
              <a:rPr smtClean="0">
                <a:latin typeface="Algerian" pitchFamily="82" charset="0"/>
              </a:rPr>
              <a:t>(Website)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86800" cy="3994607"/>
          </a:xfrm>
        </p:spPr>
        <p:txBody>
          <a:bodyPr>
            <a:noAutofit/>
          </a:bodyPr>
          <a:lstStyle/>
          <a:p>
            <a:pPr algn="just"/>
            <a:r>
              <a:rPr lang="hi-IN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विभागाची 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www.igrmaharashtra.gov.in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hi-IN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हि अधिकृत वेबसाईट कार्यरत आहे. सदर वेबसाईट वर विभागाची पूर्ण माहिती अद्यावत केलेली असून विभागाविषयी कायदे, शासन निर्णय, परिपत्रके, अधिसूचना इ. व स्थावर मिळकतीचे बाजारमूल्य दर, मुल्यांकन कार्यपद्धती देखील उपलब्ध आहे. तसेच सदर वेबसाईट वरून विभागाच्या ऑनलाईन सर्विसेस जनतेसाठी उपलब्ध करून देण्यात आलेल्या आहेत.</a:t>
            </a:r>
            <a:endParaRPr lang="en-US" sz="20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914400"/>
          <a:ext cx="1219200" cy="1122363"/>
        </p:xfrm>
        <a:graphic>
          <a:graphicData uri="http://schemas.openxmlformats.org/presentationml/2006/ole">
            <p:oleObj spid="_x0000_s2062" r:id="rId4" imgW="1914286" imgH="2085714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83555"/>
            <a:ext cx="838200" cy="115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250" t="21875" r="17500" b="43750"/>
          <a:stretch/>
        </p:blipFill>
        <p:spPr>
          <a:xfrm>
            <a:off x="2209800" y="4495800"/>
            <a:ext cx="4648200" cy="192944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88" y="557957"/>
            <a:ext cx="75438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hi-IN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082047"/>
              </p:ext>
            </p:extLst>
          </p:nvPr>
        </p:nvGraphicFramePr>
        <p:xfrm>
          <a:off x="304800" y="609600"/>
          <a:ext cx="8484776" cy="475671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97344"/>
                <a:gridCol w="1797344"/>
                <a:gridCol w="1797344"/>
                <a:gridCol w="3092744"/>
              </a:tblGrid>
              <a:tr h="889842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नोंदणी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पीडीई</a:t>
                      </a:r>
                      <a:r>
                        <a:rPr lang="en-IN" dirty="0" smtClean="0"/>
                        <a:t> (</a:t>
                      </a:r>
                      <a:r>
                        <a:rPr lang="en-IN" dirty="0" err="1" smtClean="0"/>
                        <a:t>रजि</a:t>
                      </a:r>
                      <a:r>
                        <a:rPr lang="en-IN" dirty="0" smtClean="0"/>
                        <a:t>) 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 </a:t>
                      </a:r>
                      <a:r>
                        <a:rPr lang="en-IN" dirty="0" err="1" smtClean="0"/>
                        <a:t>रजिस्ट्रेशन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 – </a:t>
                      </a:r>
                      <a:r>
                        <a:rPr lang="en-IN" dirty="0" err="1" smtClean="0"/>
                        <a:t>फायलिंग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 - </a:t>
                      </a:r>
                      <a:r>
                        <a:rPr lang="en-IN" dirty="0" err="1" smtClean="0"/>
                        <a:t>लिव्ह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अँड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लायसन्स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2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विवाह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नोंदणी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एएसआर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मूल्यांकन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परिगणक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शोध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पेमेंट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दस्त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हाताळणी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Pay 2 IGR (ई-</a:t>
                      </a:r>
                      <a:r>
                        <a:rPr lang="en-IN" dirty="0" err="1" smtClean="0"/>
                        <a:t>पेमेंट</a:t>
                      </a:r>
                      <a:r>
                        <a:rPr lang="en-I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इ – </a:t>
                      </a:r>
                      <a:r>
                        <a:rPr lang="en-IN" dirty="0" err="1" smtClean="0"/>
                        <a:t>फ्रँकिंग</a:t>
                      </a:r>
                      <a:endParaRPr lang="en-IN" dirty="0" smtClean="0"/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अभिनिर्णय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परतावा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अभिलेख</a:t>
                      </a:r>
                      <a:r>
                        <a:rPr lang="en-IN" dirty="0" smtClean="0"/>
                        <a:t> व </a:t>
                      </a:r>
                      <a:r>
                        <a:rPr lang="en-IN" dirty="0" err="1" smtClean="0"/>
                        <a:t>भरणा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066800"/>
            <a:ext cx="6134430" cy="5481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95300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स्टेट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रजिस्ट्रेशन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 </a:t>
            </a:r>
          </a:p>
          <a:p>
            <a:pPr marL="514350" indent="-514350"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hi-IN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राज्यातील कोणत्याही भागातील नागरिकास राज्यातील कोणत्याही दुय्यम निबंधक कार्यालयात दस्त नोंदणी करता येणार यासाठी आवश्यक कार्यवाही विभागाच्या स्तरावरून सुरु करण्यात आली आहे. त्यानुसार मुंबई शहर व मुंबई उपनगर या जिल्ह्यांमध्ये सदर कार्यप्रणाली कार्यान्वीत करण्यात आलेली असून उर्वरित महाराष्ट्रामध्ये कार्यवाही प्रगतीपथावर आहे.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प्रकरणे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काढणे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hi-IN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कार्यालयाकडे दाखल होणारी सर्व प्रकारची प्रकरणे विहित कालमर्यादेत निकाली </a:t>
            </a:r>
            <a:r>
              <a:rPr lang="hi-IN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 </a:t>
            </a:r>
            <a:r>
              <a:rPr lang="hi-IN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 आहेत.</a:t>
            </a:r>
          </a:p>
          <a:p>
            <a:pPr algn="just">
              <a:buNone/>
            </a:pPr>
            <a:r>
              <a:rPr lang="hi-IN" sz="18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8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सुकर जीवनमान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5720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करणे</a:t>
                      </a:r>
                      <a:r>
                        <a:rPr lang="en-US" baseline="0" dirty="0" smtClean="0"/>
                        <a:t>-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9077929"/>
              </p:ext>
            </p:extLst>
          </p:nvPr>
        </p:nvGraphicFramePr>
        <p:xfrm>
          <a:off x="1143000" y="457202"/>
          <a:ext cx="7010400" cy="230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549400"/>
                <a:gridCol w="3124200"/>
              </a:tblGrid>
              <a:tr h="32661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1.  </a:t>
                      </a:r>
                      <a:r>
                        <a:rPr lang="en-US" dirty="0" err="1" smtClean="0"/>
                        <a:t>दस्त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नोंदणी</a:t>
                      </a:r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महिना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प्राप्त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करण्यात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आलेले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दस्त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जानेवारी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993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फेब्रुवारी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677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मार्च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937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एप्रील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6347694"/>
              </p:ext>
            </p:extLst>
          </p:nvPr>
        </p:nvGraphicFramePr>
        <p:xfrm>
          <a:off x="1143000" y="3581399"/>
          <a:ext cx="7162800" cy="22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3276600"/>
              </a:tblGrid>
              <a:tr h="25964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1.  </a:t>
                      </a:r>
                      <a:r>
                        <a:rPr lang="en-US" dirty="0" err="1" smtClean="0"/>
                        <a:t>शोध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अर्ज</a:t>
                      </a:r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महिना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प्राप्त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निकाली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अर्ज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जानेवारी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फेब्रुवारी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मार्च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एप्रील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5720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करणे</a:t>
                      </a:r>
                      <a:r>
                        <a:rPr lang="en-US" baseline="0" dirty="0" smtClean="0"/>
                        <a:t>-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457202"/>
          <a:ext cx="7010400" cy="263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854200"/>
                <a:gridCol w="2819400"/>
              </a:tblGrid>
              <a:tr h="326611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 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53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महिना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करण्यात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आलेले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जानेवारी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एप्रील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3581399"/>
          <a:ext cx="7162800" cy="22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48"/>
                <a:gridCol w="2584226"/>
                <a:gridCol w="2584226"/>
              </a:tblGrid>
              <a:tr h="25964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1.  </a:t>
                      </a:r>
                      <a:r>
                        <a:rPr lang="en-US" dirty="0" err="1" smtClean="0"/>
                        <a:t>सुची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प्रती</a:t>
                      </a:r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महिना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निकाली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जानेवारी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41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41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एप्रील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447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>
              <a:defRPr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mr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4958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None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कर्मचा-यांची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वेळेवर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उपस्थिती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निपटारा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दर्शक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फलक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येणा-या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पक्षकारांना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सौजन्याची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वागणूक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योग्य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माध्यमातून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जनमाणसात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सर्वतोपरी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प्रयत्न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hi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694</Words>
  <Application>Microsoft Office PowerPoint</Application>
  <PresentationFormat>On-screen Show (4:3)</PresentationFormat>
  <Paragraphs>181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महाराष्ट्र शासन नोंदणी व मुद्रांक विभाग</vt:lpstr>
      <vt:lpstr>विभागाविषयी थोडक्यात</vt:lpstr>
      <vt:lpstr>विभागाविषयी थोडक्यात</vt:lpstr>
      <vt:lpstr>1. संकेतस्थळ (Website)</vt:lpstr>
      <vt:lpstr>Slide 5</vt:lpstr>
      <vt:lpstr>Slide 6</vt:lpstr>
      <vt:lpstr>Slide 7</vt:lpstr>
      <vt:lpstr>Slide 8</vt:lpstr>
      <vt:lpstr>2. विभागाची प्रतिमा सुधारण्यासाठी   आवश्यक बाबी</vt:lpstr>
      <vt:lpstr>3. स्वच्छता</vt:lpstr>
      <vt:lpstr>Slide 11</vt:lpstr>
      <vt:lpstr> I. अभिलेख निंदणीकरण व वर्गीकरण  -</vt:lpstr>
      <vt:lpstr>iv.जड वस्तु संग्रह नोंदवही अदयावतीकरण</vt:lpstr>
      <vt:lpstr>4. तक्रार निवारण</vt:lpstr>
      <vt:lpstr> 4(इ) अभ्यागत भेटीचे नियोजन व भेटीच्या वेळांबाबत प्रसिध्दी</vt:lpstr>
      <vt:lpstr>5. कार्यालयीन सोई-सुविधा</vt:lpstr>
      <vt:lpstr>6. कामकाजात सुधारणा</vt:lpstr>
      <vt:lpstr>7.  क्षेत्रीय कार्यालयांना भेटी - </vt:lpstr>
      <vt:lpstr>8. आर्थिक व औदयोगिक गुंतवणुकीस प्रोत्साहन </vt:lpstr>
      <vt:lpstr> 9. अधिकारी कर्मचारी प्रशिक्षण, सेवाविषयक बाबी आणि कृत्रिम बुध्दिमत्ता तंत्रज्ञानाचा वापर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109</cp:revision>
  <dcterms:created xsi:type="dcterms:W3CDTF">2006-08-16T00:00:00Z</dcterms:created>
  <dcterms:modified xsi:type="dcterms:W3CDTF">2025-04-28T05:15:16Z</dcterms:modified>
</cp:coreProperties>
</file>